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7" autoAdjust="0"/>
    <p:restoredTop sz="94574" autoAdjust="0"/>
  </p:normalViewPr>
  <p:slideViewPr>
    <p:cSldViewPr snapToGrid="0" snapToObjects="1">
      <p:cViewPr varScale="1">
        <p:scale>
          <a:sx n="81" d="100"/>
          <a:sy n="81" d="100"/>
        </p:scale>
        <p:origin x="-13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2B51-5C02-1A4F-8A57-44FC033FECD3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4ECEF-6907-E044-B522-4B1451C33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4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ECEF-6907-E044-B522-4B1451C334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8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4ECEF-6907-E044-B522-4B1451C334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5" y="1276487"/>
            <a:ext cx="8778875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Sponsorship, Naming rights and Endorsement deals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3482" y="4223673"/>
            <a:ext cx="4953000" cy="8563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Casey McGaw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308237"/>
            <a:ext cx="7162800" cy="13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155" y="3914588"/>
            <a:ext cx="4425875" cy="2766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4" y="3914588"/>
            <a:ext cx="4198281" cy="2796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146" y="1143513"/>
            <a:ext cx="5136884" cy="2517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74" y="697751"/>
            <a:ext cx="3957577" cy="29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7788" y="2675467"/>
            <a:ext cx="8836212" cy="41825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Elio Motors headquartered in Phoenix, 2 hours from Tucson</a:t>
            </a:r>
          </a:p>
          <a:p>
            <a:r>
              <a:rPr lang="en-US" sz="2000" dirty="0" smtClean="0"/>
              <a:t>Newer company, so we didn’t want to go for a huge arena. </a:t>
            </a:r>
          </a:p>
          <a:p>
            <a:r>
              <a:rPr lang="en-US" sz="2000" dirty="0" smtClean="0"/>
              <a:t>Convention Center still provides lots of traffic and exposure to everyone one of our target market segments</a:t>
            </a:r>
          </a:p>
          <a:p>
            <a:r>
              <a:rPr lang="en-US" sz="2000" dirty="0" smtClean="0"/>
              <a:t>Opportunities for exposure in the community, and in the venue</a:t>
            </a:r>
          </a:p>
          <a:p>
            <a:pPr lvl="1"/>
            <a:r>
              <a:rPr lang="en-US" sz="2000" dirty="0" smtClean="0"/>
              <a:t>In-venue signage</a:t>
            </a:r>
          </a:p>
          <a:p>
            <a:pPr lvl="1"/>
            <a:r>
              <a:rPr lang="en-US" sz="2000" dirty="0" smtClean="0"/>
              <a:t>Web content &amp; social media</a:t>
            </a:r>
          </a:p>
          <a:p>
            <a:pPr lvl="1"/>
            <a:r>
              <a:rPr lang="en-US" sz="2000" dirty="0" smtClean="0"/>
              <a:t>Advertising </a:t>
            </a:r>
          </a:p>
          <a:p>
            <a:pPr lvl="1"/>
            <a:r>
              <a:rPr lang="en-US" sz="2000" dirty="0" smtClean="0"/>
              <a:t>Ticketing</a:t>
            </a:r>
          </a:p>
          <a:p>
            <a:pPr lvl="1"/>
            <a:r>
              <a:rPr lang="en-US" sz="2000" dirty="0" smtClean="0"/>
              <a:t>Brand exposure during hockey games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NAMING </a:t>
            </a:r>
            <a:r>
              <a:rPr lang="en-US" dirty="0" smtClean="0"/>
              <a:t>RIGHTS –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8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CELEBRITY ENDORSEMENT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69987" y="2573252"/>
            <a:ext cx="5886449" cy="93930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Corey Seager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002060"/>
                </a:solidFill>
              </a:rPr>
              <a:t>Short Stop, Los Angeles Dodgers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Corey Se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09999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foregroundMark x1="47813" y1="3333" x2="38125" y2="6111"/>
                        <a14:foregroundMark x1="51406" y1="8056" x2="51406" y2="22222"/>
                        <a14:foregroundMark x1="41250" y1="1389" x2="38750" y2="1944"/>
                        <a14:foregroundMark x1="52812" y1="57778" x2="52812" y2="57778"/>
                        <a14:foregroundMark x1="53594" y1="54444" x2="53594" y2="54444"/>
                        <a14:foregroundMark x1="55781" y1="53611" x2="55781" y2="53611"/>
                        <a14:foregroundMark x1="57656" y1="54444" x2="57656" y2="54444"/>
                        <a14:foregroundMark x1="57656" y1="52222" x2="57656" y2="52222"/>
                        <a14:foregroundMark x1="48281" y1="55833" x2="48281" y2="55833"/>
                        <a14:foregroundMark x1="47031" y1="57500" x2="47031" y2="57500"/>
                        <a14:foregroundMark x1="52812" y1="95278" x2="52812" y2="95278"/>
                        <a14:foregroundMark x1="53125" y1="91389" x2="37813" y2="98333"/>
                        <a14:foregroundMark x1="42188" y1="95278" x2="30625" y2="98611"/>
                        <a14:foregroundMark x1="25938" y1="71944" x2="27500" y2="94444"/>
                        <a14:foregroundMark x1="30312" y1="73889" x2="25469" y2="69444"/>
                        <a14:foregroundMark x1="24531" y1="69167" x2="24531" y2="71111"/>
                        <a14:foregroundMark x1="60625" y1="68056" x2="63438" y2="71944"/>
                        <a14:foregroundMark x1="39063" y1="57500" x2="37656" y2="65556"/>
                        <a14:foregroundMark x1="37344" y1="51389" x2="50469" y2="63333"/>
                        <a14:foregroundMark x1="60313" y1="94444" x2="53125" y2="98333"/>
                        <a14:foregroundMark x1="77813" y1="85278" x2="73906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987"/>
          <a:stretch/>
        </p:blipFill>
        <p:spPr bwMode="auto">
          <a:xfrm>
            <a:off x="4388362" y="3428999"/>
            <a:ext cx="475563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3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802" y="241890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High Achiever:</a:t>
            </a:r>
          </a:p>
          <a:p>
            <a:pPr lvl="1"/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Round draft pick</a:t>
            </a:r>
          </a:p>
          <a:p>
            <a:pPr lvl="1"/>
            <a:r>
              <a:rPr lang="en-US" sz="2000" dirty="0" smtClean="0"/>
              <a:t>2016 NL Rookie of the year, Silver Slugger award winner</a:t>
            </a:r>
          </a:p>
          <a:p>
            <a:pPr lvl="1"/>
            <a:r>
              <a:rPr lang="en-US" sz="2000" dirty="0" smtClean="0"/>
              <a:t>Youngest MLB SS to hit 3 home runs in a game</a:t>
            </a:r>
          </a:p>
          <a:p>
            <a:pPr lvl="1"/>
            <a:r>
              <a:rPr lang="en-US" sz="2000" dirty="0" smtClean="0"/>
              <a:t>Became youngest Dodger to hit a post-season HR</a:t>
            </a:r>
          </a:p>
          <a:p>
            <a:pPr lvl="1"/>
            <a:r>
              <a:rPr lang="en-US" sz="2000" dirty="0" smtClean="0"/>
              <a:t>Hit .130 w/ two HRs in NLDS, and .286 in the NLCS</a:t>
            </a:r>
          </a:p>
          <a:p>
            <a:pPr lvl="1"/>
            <a:r>
              <a:rPr lang="en-US" sz="2000" dirty="0" smtClean="0"/>
              <a:t>Ruined rival team Giants pitcher’s no-hitter in the last out of the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inning once </a:t>
            </a:r>
            <a:endParaRPr lang="en-US" dirty="0" smtClean="0"/>
          </a:p>
          <a:p>
            <a:r>
              <a:rPr lang="en-US" b="1" dirty="0" smtClean="0"/>
              <a:t>Believability and credibility:</a:t>
            </a:r>
          </a:p>
          <a:p>
            <a:pPr lvl="1"/>
            <a:r>
              <a:rPr lang="en-US" sz="2000" dirty="0" smtClean="0"/>
              <a:t>Proven himself to be hard working and successful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3363" y="729483"/>
            <a:ext cx="5100637" cy="125272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Corey Seager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40596"/>
              </p:ext>
            </p:extLst>
          </p:nvPr>
        </p:nvGraphicFramePr>
        <p:xfrm>
          <a:off x="871802" y="6087899"/>
          <a:ext cx="6934200" cy="731520"/>
        </p:xfrm>
        <a:graphic>
          <a:graphicData uri="http://schemas.openxmlformats.org/drawingml/2006/table">
            <a:tbl>
              <a:tblPr/>
              <a:tblGrid>
                <a:gridCol w="1390650">
                  <a:extLst>
                    <a:ext uri="{9D8B030D-6E8A-4147-A177-3AD203B41FA5}">
                      <a16:colId xmlns:a16="http://schemas.microsoft.com/office/drawing/2014/main" xmlns="" val="247023811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238540283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xmlns="" val="3946040819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4223194100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xmlns="" val="10005785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AVG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RBI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SB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OPS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754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mlb_primary"/>
                        </a:rPr>
                        <a:t>.312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mlb_primary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mlb_primary"/>
                        </a:rPr>
                        <a:t>89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mlb_primary"/>
                        </a:rPr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mlb_primary"/>
                        </a:rPr>
                        <a:t>.892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250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75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555" y="2704650"/>
            <a:ext cx="4914370" cy="402537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Well known:</a:t>
            </a:r>
          </a:p>
          <a:p>
            <a:pPr lvl="1"/>
            <a:r>
              <a:rPr lang="en-US" sz="2400" dirty="0" smtClean="0"/>
              <a:t>His awards and success throughout the season and post-season make him well known not only to Dodgers fans, but baseball fans everywhere</a:t>
            </a:r>
          </a:p>
          <a:p>
            <a:pPr lvl="1"/>
            <a:r>
              <a:rPr lang="en-US" sz="2400" dirty="0" smtClean="0"/>
              <a:t>Los Angeles is a big market</a:t>
            </a:r>
          </a:p>
          <a:p>
            <a:r>
              <a:rPr lang="en-US" b="1" dirty="0" smtClean="0"/>
              <a:t>Physical attractiveness:</a:t>
            </a:r>
          </a:p>
          <a:p>
            <a:pPr lvl="1"/>
            <a:r>
              <a:rPr lang="en-US" sz="2400" dirty="0" smtClean="0"/>
              <a:t>I’d say a solid 6.5 to 7 of 10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43363" y="729483"/>
            <a:ext cx="5100637" cy="125272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Corey Seager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pic>
        <p:nvPicPr>
          <p:cNvPr id="1030" name="Picture 6" descr="Image result for Corey seag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19" b="99524" l="10000" r="90000">
                        <a14:foregroundMark x1="39683" y1="27619" x2="45556" y2="10000"/>
                        <a14:foregroundMark x1="52381" y1="19524" x2="49524" y2="10952"/>
                        <a14:foregroundMark x1="30635" y1="57619" x2="30635" y2="57619"/>
                        <a14:foregroundMark x1="47302" y1="73333" x2="47302" y2="73333"/>
                        <a14:foregroundMark x1="49206" y1="58333" x2="49206" y2="58333"/>
                        <a14:foregroundMark x1="42381" y1="56667" x2="42381" y2="56667"/>
                        <a14:foregroundMark x1="17778" y1="74524" x2="17778" y2="74524"/>
                        <a14:foregroundMark x1="15556" y1="69762" x2="15556" y2="69762"/>
                        <a14:foregroundMark x1="17619" y1="82143" x2="17619" y2="82143"/>
                        <a14:foregroundMark x1="15556" y1="76190" x2="15556" y2="76190"/>
                        <a14:foregroundMark x1="34444" y1="90952" x2="34444" y2="90952"/>
                        <a14:foregroundMark x1="39683" y1="92619" x2="39683" y2="92619"/>
                        <a14:foregroundMark x1="28571" y1="86905" x2="28571" y2="86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60" y="2857499"/>
            <a:ext cx="60007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0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842" y="2707746"/>
            <a:ext cx="5000095" cy="415025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Likeable and admired:</a:t>
            </a:r>
          </a:p>
          <a:p>
            <a:pPr lvl="1"/>
            <a:r>
              <a:rPr lang="en-US" dirty="0"/>
              <a:t>No matter who you are, it’s hard to root against a young kid with this much success</a:t>
            </a:r>
          </a:p>
          <a:p>
            <a:pPr lvl="1"/>
            <a:r>
              <a:rPr lang="en-US" dirty="0"/>
              <a:t>Seemingly always happy and willing to interact with </a:t>
            </a:r>
            <a:r>
              <a:rPr lang="en-US" dirty="0" smtClean="0"/>
              <a:t>fans</a:t>
            </a:r>
          </a:p>
          <a:p>
            <a:pPr lvl="1"/>
            <a:r>
              <a:rPr lang="en-US" dirty="0" smtClean="0"/>
              <a:t>Has received praise from other baseball greats –</a:t>
            </a:r>
          </a:p>
          <a:p>
            <a:pPr lvl="2"/>
            <a:r>
              <a:rPr lang="en-US" dirty="0" smtClean="0"/>
              <a:t>Adrian Gonzalez suggested he could one day reach the HOF</a:t>
            </a:r>
          </a:p>
          <a:p>
            <a:pPr lvl="2"/>
            <a:r>
              <a:rPr lang="en-US" dirty="0" smtClean="0"/>
              <a:t>Don Mattingly compared him to his own hero, Derek Jeter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43363" y="729483"/>
            <a:ext cx="5100637" cy="125272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Corey Seager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pic>
        <p:nvPicPr>
          <p:cNvPr id="6" name="Picture 4" descr="Corey Seag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r="11801"/>
          <a:stretch/>
        </p:blipFill>
        <p:spPr bwMode="auto">
          <a:xfrm>
            <a:off x="5329238" y="3586163"/>
            <a:ext cx="3443288" cy="273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1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3950" y="2494041"/>
            <a:ext cx="7408333" cy="418253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Target Market Match:</a:t>
            </a:r>
          </a:p>
          <a:p>
            <a:pPr lvl="1"/>
            <a:r>
              <a:rPr lang="en-US" sz="2000" dirty="0" smtClean="0"/>
              <a:t>Corey Seager is a good match for Elio Motors because like our company he is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new and exciting </a:t>
            </a:r>
            <a:r>
              <a:rPr lang="en-US" sz="2000" dirty="0" smtClean="0"/>
              <a:t>(just like our vehicles). These are two qualities we want to associate with our vehicles</a:t>
            </a:r>
          </a:p>
          <a:p>
            <a:pPr lvl="1"/>
            <a:r>
              <a:rPr lang="en-US" sz="2000" dirty="0" smtClean="0"/>
              <a:t>Our target market segments can heavily match those of Baseball fans – first time buyers, college students, buyers looking to add an additional vehicle</a:t>
            </a:r>
          </a:p>
          <a:p>
            <a:pPr lvl="1"/>
            <a:r>
              <a:rPr lang="en-US" sz="2000" dirty="0" smtClean="0"/>
              <a:t>His young age can make him especially appealing to our younger buyers</a:t>
            </a:r>
          </a:p>
          <a:p>
            <a:pPr lvl="1"/>
            <a:r>
              <a:rPr lang="en-US" b="1" dirty="0" smtClean="0"/>
              <a:t>Overexposure:</a:t>
            </a:r>
          </a:p>
          <a:p>
            <a:pPr lvl="2"/>
            <a:r>
              <a:rPr lang="en-US" dirty="0" smtClean="0"/>
              <a:t>Doesn’t currently have many endorsements, which leaves lots of opportunity, especially before he plays again and gets even better and progresses in his career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043363" y="729483"/>
            <a:ext cx="5100637" cy="1252728"/>
          </a:xfrm>
        </p:spPr>
        <p:txBody>
          <a:bodyPr/>
          <a:lstStyle/>
          <a:p>
            <a:r>
              <a:rPr lang="en-US" dirty="0" smtClean="0"/>
              <a:t>and </a:t>
            </a:r>
            <a:r>
              <a:rPr lang="en-US" b="1" dirty="0" smtClean="0">
                <a:solidFill>
                  <a:srgbClr val="002060"/>
                </a:solidFill>
              </a:rPr>
              <a:t>Corey Seager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5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15148" y="2391673"/>
            <a:ext cx="2726539" cy="12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THE END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20095"/>
            <a:ext cx="7162800" cy="1320563"/>
          </a:xfrm>
          <a:prstGeom prst="rect">
            <a:avLst/>
          </a:prstGeom>
        </p:spPr>
      </p:pic>
      <p:pic>
        <p:nvPicPr>
          <p:cNvPr id="5" name="Content Placeholder 11"/>
          <p:cNvPicPr>
            <a:picLocks noChangeAspect="1"/>
          </p:cNvPicPr>
          <p:nvPr/>
        </p:nvPicPr>
        <p:blipFill rotWithShape="1">
          <a:blip r:embed="rId3"/>
          <a:srcRect t="108" b="442"/>
          <a:stretch/>
        </p:blipFill>
        <p:spPr>
          <a:xfrm rot="20378614">
            <a:off x="74210" y="1679316"/>
            <a:ext cx="2881326" cy="227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000" y="3624529"/>
            <a:ext cx="3957577" cy="2962835"/>
          </a:xfrm>
          <a:prstGeom prst="rect">
            <a:avLst/>
          </a:prstGeom>
        </p:spPr>
      </p:pic>
      <p:pic>
        <p:nvPicPr>
          <p:cNvPr id="7" name="Picture 4" descr="Corey Seag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86" y="3991043"/>
            <a:ext cx="1875026" cy="28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85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8085" y="2526616"/>
            <a:ext cx="7408333" cy="38174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Founded by Paul Elio in 2009, based in Phoenix, AZ</a:t>
            </a:r>
          </a:p>
          <a:p>
            <a:r>
              <a:rPr lang="en-US" dirty="0" smtClean="0"/>
              <a:t>Innovative, all-American vehicle created by Paul Elio</a:t>
            </a:r>
          </a:p>
          <a:p>
            <a:r>
              <a:rPr lang="en-US" dirty="0" smtClean="0"/>
              <a:t>Three wheels, two tandem seats</a:t>
            </a:r>
          </a:p>
          <a:p>
            <a:r>
              <a:rPr lang="en-US" dirty="0" smtClean="0"/>
              <a:t>$7,300 starting price</a:t>
            </a:r>
          </a:p>
          <a:p>
            <a:r>
              <a:rPr lang="en-US" dirty="0" smtClean="0"/>
              <a:t>84 MPG on the highway, 49 MPG city</a:t>
            </a:r>
          </a:p>
          <a:p>
            <a:endParaRPr lang="en-US" dirty="0" smtClean="0"/>
          </a:p>
          <a:p>
            <a:r>
              <a:rPr lang="en-US" dirty="0" smtClean="0"/>
              <a:t>Goals of Elio Motor vehicles are to be low cost, fuel efficient, American made, and engineered to meet the industry’s highest safety standards.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Elio</a:t>
            </a:r>
            <a:endParaRPr lang="en-US" dirty="0"/>
          </a:p>
        </p:txBody>
      </p:sp>
      <p:pic>
        <p:nvPicPr>
          <p:cNvPr id="4" name="Picture 3" descr="Screen Shot 2016-11-25 at 8.26.1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6053640"/>
            <a:ext cx="7190485" cy="8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48" y="3675213"/>
            <a:ext cx="4112853" cy="27321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49" y="1982412"/>
            <a:ext cx="3178176" cy="4777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80975"/>
            <a:ext cx="6019800" cy="321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316063"/>
            <a:ext cx="4194550" cy="25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925637"/>
            <a:ext cx="7814733" cy="3450696"/>
          </a:xfrm>
        </p:spPr>
        <p:txBody>
          <a:bodyPr/>
          <a:lstStyle/>
          <a:p>
            <a:r>
              <a:rPr lang="en-US" dirty="0" smtClean="0"/>
              <a:t>“And” buyers – consumers who want to keep the utility of their SUV, AND own an</a:t>
            </a:r>
            <a:r>
              <a:rPr lang="en-US" i="1" dirty="0" smtClean="0"/>
              <a:t> Elio </a:t>
            </a:r>
            <a:r>
              <a:rPr lang="en-US" dirty="0" smtClean="0"/>
              <a:t>for solo commutes</a:t>
            </a:r>
          </a:p>
          <a:p>
            <a:r>
              <a:rPr lang="en-US" dirty="0" smtClean="0"/>
              <a:t>New car buyers</a:t>
            </a:r>
            <a:endParaRPr lang="en-US" dirty="0"/>
          </a:p>
          <a:p>
            <a:r>
              <a:rPr lang="en-US" dirty="0" smtClean="0"/>
              <a:t>First-time buyers</a:t>
            </a:r>
          </a:p>
          <a:p>
            <a:r>
              <a:rPr lang="en-US" dirty="0" smtClean="0"/>
              <a:t>College students</a:t>
            </a:r>
          </a:p>
          <a:p>
            <a:r>
              <a:rPr lang="en-US" dirty="0" smtClean="0"/>
              <a:t>People looking to replace “clunkers”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Elio Motors target markets</a:t>
            </a:r>
            <a:endParaRPr lang="en-US" dirty="0"/>
          </a:p>
        </p:txBody>
      </p:sp>
      <p:pic>
        <p:nvPicPr>
          <p:cNvPr id="5" name="Picture 4" descr="Screen Shot 2016-11-25 at 8.26.19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5974153"/>
            <a:ext cx="7190485" cy="8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575492"/>
          </a:xfrm>
        </p:spPr>
        <p:txBody>
          <a:bodyPr/>
          <a:lstStyle/>
          <a:p>
            <a:r>
              <a:rPr lang="en-US" dirty="0" smtClean="0"/>
              <a:t>Elio Motors will become a sponsor of the Vans Warped Tour, with two major activations on site during the festival</a:t>
            </a:r>
          </a:p>
          <a:p>
            <a:r>
              <a:rPr lang="en-US" dirty="0" smtClean="0"/>
              <a:t>Elio Motors Stage</a:t>
            </a:r>
          </a:p>
          <a:p>
            <a:r>
              <a:rPr lang="en-US" dirty="0" smtClean="0"/>
              <a:t>Elio Motors Wi-Fi Lounge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SPONSORSHIPS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730034" y="5672659"/>
            <a:ext cx="4219388" cy="33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And the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999" y="5250959"/>
            <a:ext cx="5403227" cy="996161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4"/>
          <a:srcRect t="108" b="442"/>
          <a:stretch/>
        </p:blipFill>
        <p:spPr>
          <a:xfrm>
            <a:off x="5718226" y="4661060"/>
            <a:ext cx="2698369" cy="21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3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6338" y="2693054"/>
            <a:ext cx="7408333" cy="94908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Elio Motors will sponsor 1 of 9 Warped Tour stages</a:t>
            </a:r>
          </a:p>
          <a:p>
            <a:r>
              <a:rPr lang="en-US" sz="2000" dirty="0" smtClean="0"/>
              <a:t>Middle tier stage (non-headlining acts)</a:t>
            </a:r>
            <a:endParaRPr lang="en-US" sz="20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8612" y="1304393"/>
            <a:ext cx="4219388" cy="33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And the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4"/>
          <a:srcRect t="108" b="442"/>
          <a:stretch/>
        </p:blipFill>
        <p:spPr>
          <a:xfrm>
            <a:off x="5982455" y="292794"/>
            <a:ext cx="2698369" cy="2128734"/>
          </a:xfrm>
          <a:prstGeom prst="rect">
            <a:avLst/>
          </a:prstGeom>
        </p:spPr>
      </p:pic>
      <p:sp>
        <p:nvSpPr>
          <p:cNvPr id="7" name="Cube 6"/>
          <p:cNvSpPr/>
          <p:nvPr/>
        </p:nvSpPr>
        <p:spPr>
          <a:xfrm>
            <a:off x="1825677" y="5897682"/>
            <a:ext cx="5629818" cy="78215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6951380" y="3717778"/>
            <a:ext cx="504115" cy="296205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1458334" y="3717778"/>
            <a:ext cx="504115" cy="296205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57241" y="3702478"/>
            <a:ext cx="54930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"/>
          <p:cNvSpPr txBox="1">
            <a:spLocks/>
          </p:cNvSpPr>
          <p:nvPr/>
        </p:nvSpPr>
        <p:spPr>
          <a:xfrm>
            <a:off x="2516207" y="2224523"/>
            <a:ext cx="2623398" cy="66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Elio Motors Stage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2455272" y="3702478"/>
            <a:ext cx="3962780" cy="177474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96337" y="3991977"/>
            <a:ext cx="871195" cy="25256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9897" y="3991977"/>
            <a:ext cx="871195" cy="252560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703538" y="3998476"/>
            <a:ext cx="346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BANNER/BACK DROP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87128" y="4167753"/>
            <a:ext cx="471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</a:p>
          <a:p>
            <a:r>
              <a:rPr lang="en-US" sz="3200" b="1" dirty="0" smtClean="0"/>
              <a:t>L</a:t>
            </a:r>
          </a:p>
          <a:p>
            <a:r>
              <a:rPr lang="en-US" sz="3200" b="1" dirty="0" smtClean="0"/>
              <a:t>A</a:t>
            </a:r>
          </a:p>
          <a:p>
            <a:r>
              <a:rPr lang="en-US" sz="3200" b="1" dirty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13889" y="4226654"/>
            <a:ext cx="4719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</a:t>
            </a:r>
          </a:p>
          <a:p>
            <a:r>
              <a:rPr lang="en-US" sz="3200" b="1" dirty="0" smtClean="0"/>
              <a:t>L</a:t>
            </a:r>
          </a:p>
          <a:p>
            <a:r>
              <a:rPr lang="en-US" sz="3200" b="1" dirty="0" smtClean="0"/>
              <a:t>A</a:t>
            </a:r>
          </a:p>
          <a:p>
            <a:r>
              <a:rPr lang="en-US" sz="3200" b="1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07353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8612" y="1121942"/>
            <a:ext cx="4219388" cy="334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the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08" b="442"/>
          <a:stretch/>
        </p:blipFill>
        <p:spPr>
          <a:xfrm>
            <a:off x="5982455" y="292794"/>
            <a:ext cx="2698369" cy="2128734"/>
          </a:xfr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2271500" y="2451411"/>
            <a:ext cx="4414298" cy="63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i="1" dirty="0" smtClean="0"/>
              <a:t>Elio Motors Wi-Fi Lounge</a:t>
            </a:r>
          </a:p>
          <a:p>
            <a:endParaRPr lang="en-US" b="1" i="1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Symbol" pitchFamily="18" charset="2"/>
              <a:buNone/>
            </a:pPr>
            <a:endParaRPr lang="en-US" dirty="0" smtClean="0"/>
          </a:p>
        </p:txBody>
      </p:sp>
      <p:pic>
        <p:nvPicPr>
          <p:cNvPr id="17" name="Picture 16" descr="Screen Shot 2016-11-26 at 3.53.06 PM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t="4237" r="4456"/>
          <a:stretch/>
        </p:blipFill>
        <p:spPr>
          <a:xfrm>
            <a:off x="4215407" y="3143699"/>
            <a:ext cx="4646208" cy="371430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866747" y="4437529"/>
            <a:ext cx="1583764" cy="343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0581" y="4380214"/>
            <a:ext cx="2174838" cy="400962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0" y="3376581"/>
            <a:ext cx="4478649" cy="34506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Elio Motors will be the brand behind the Official Warped Tour Wi-Fi Lounge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i="1" dirty="0" smtClean="0"/>
              <a:t>Free connection for up to </a:t>
            </a:r>
            <a:r>
              <a:rPr lang="en-US" sz="2000" i="1" dirty="0" smtClean="0">
                <a:solidFill>
                  <a:srgbClr val="FF0000"/>
                </a:solidFill>
              </a:rPr>
              <a:t>1,000</a:t>
            </a:r>
            <a:r>
              <a:rPr lang="en-US" sz="2000" i="1" dirty="0" smtClean="0"/>
              <a:t> people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2-4 </a:t>
            </a:r>
            <a:r>
              <a:rPr lang="en-US" sz="2000" i="1" dirty="0" smtClean="0"/>
              <a:t>branded charging stations</a:t>
            </a:r>
          </a:p>
          <a:p>
            <a:r>
              <a:rPr lang="en-US" sz="2000" i="1" dirty="0" smtClean="0"/>
              <a:t>Digital assets on Wi-Fi landing page</a:t>
            </a:r>
          </a:p>
          <a:p>
            <a:r>
              <a:rPr lang="en-US" sz="2000" i="1" dirty="0" smtClean="0"/>
              <a:t>Banner signage in the tent and outside as well</a:t>
            </a:r>
          </a:p>
          <a:p>
            <a:r>
              <a:rPr lang="en-US" sz="2000" i="1" dirty="0" smtClean="0"/>
              <a:t>Information flyers on tables in tent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Symbol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862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810" y="2675466"/>
            <a:ext cx="7808757" cy="4182533"/>
          </a:xfrm>
        </p:spPr>
        <p:txBody>
          <a:bodyPr>
            <a:normAutofit/>
          </a:bodyPr>
          <a:lstStyle/>
          <a:p>
            <a:r>
              <a:rPr lang="en-US" sz="2000" dirty="0"/>
              <a:t>Vans Warped Tour puts on </a:t>
            </a:r>
            <a:r>
              <a:rPr lang="en-US" sz="2000" dirty="0">
                <a:solidFill>
                  <a:srgbClr val="FF0000"/>
                </a:solidFill>
              </a:rPr>
              <a:t>42</a:t>
            </a:r>
            <a:r>
              <a:rPr lang="en-US" sz="2000" dirty="0"/>
              <a:t> shows in </a:t>
            </a:r>
            <a:r>
              <a:rPr lang="en-US" sz="2000" dirty="0">
                <a:solidFill>
                  <a:srgbClr val="FF0000"/>
                </a:solidFill>
              </a:rPr>
              <a:t>52 </a:t>
            </a:r>
            <a:r>
              <a:rPr lang="en-US" sz="2000" dirty="0"/>
              <a:t>days</a:t>
            </a:r>
          </a:p>
          <a:p>
            <a:r>
              <a:rPr lang="en-US" sz="2000" dirty="0"/>
              <a:t>Avg. daily attendance is  </a:t>
            </a:r>
            <a:r>
              <a:rPr lang="en-US" sz="2000" dirty="0" smtClean="0">
                <a:solidFill>
                  <a:srgbClr val="FF0000"/>
                </a:solidFill>
              </a:rPr>
              <a:t>13,568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Total attendance in 2014 was </a:t>
            </a:r>
            <a:r>
              <a:rPr lang="en-US" sz="2000" dirty="0">
                <a:solidFill>
                  <a:srgbClr val="FF0000"/>
                </a:solidFill>
              </a:rPr>
              <a:t>569,865 </a:t>
            </a:r>
            <a:r>
              <a:rPr lang="en-US" sz="2000" dirty="0" smtClean="0"/>
              <a:t>people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52% </a:t>
            </a:r>
            <a:r>
              <a:rPr lang="en-US" sz="2000" dirty="0" smtClean="0"/>
              <a:t>of Vans Warped Tour attendees are </a:t>
            </a:r>
            <a:r>
              <a:rPr lang="en-US" sz="2000" dirty="0" smtClean="0">
                <a:solidFill>
                  <a:srgbClr val="FF0000"/>
                </a:solidFill>
              </a:rPr>
              <a:t>18-25 </a:t>
            </a:r>
            <a:r>
              <a:rPr lang="en-US" sz="2000" dirty="0" smtClean="0"/>
              <a:t>years old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98% </a:t>
            </a:r>
            <a:r>
              <a:rPr lang="en-US" sz="2000" dirty="0" smtClean="0"/>
              <a:t>of fans take home everything they get at the festival (fliers for example)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86.2% </a:t>
            </a:r>
            <a:r>
              <a:rPr lang="en-US" sz="2000" dirty="0" smtClean="0"/>
              <a:t>of fans are likely to purchase or try a sponsor’s product due to their association with Warped Tour</a:t>
            </a:r>
          </a:p>
          <a:p>
            <a:r>
              <a:rPr lang="en-US" dirty="0" smtClean="0"/>
              <a:t>A good portion of our target market matches with the Warped Tour Market, and we believe these sponsorships will provide a good ROI. 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8612" y="1304393"/>
            <a:ext cx="4219388" cy="334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And the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94" b="89557" l="0" r="89965">
                        <a14:foregroundMark x1="25788" y1="56013" x2="25788" y2="56013"/>
                        <a14:foregroundMark x1="34364" y1="54747" x2="34364" y2="54747"/>
                        <a14:foregroundMark x1="62310" y1="49051" x2="62310" y2="49051"/>
                        <a14:foregroundMark x1="66686" y1="49051" x2="66686" y2="49051"/>
                        <a14:foregroundMark x1="71062" y1="52532" x2="71062" y2="52532"/>
                        <a14:foregroundMark x1="78996" y1="51266" x2="78996" y2="51266"/>
                        <a14:foregroundMark x1="84014" y1="51266" x2="84014" y2="51266"/>
                        <a14:foregroundMark x1="19312" y1="48101" x2="19312" y2="48101"/>
                        <a14:foregroundMark x1="3267" y1="80696" x2="3267" y2="80696"/>
                        <a14:foregroundMark x1="27655" y1="20886" x2="27655" y2="20886"/>
                        <a14:foregroundMark x1="26021" y1="22152" x2="26021" y2="22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950" y="292794"/>
            <a:ext cx="5403227" cy="996161"/>
          </a:xfrm>
          <a:prstGeom prst="rect">
            <a:avLst/>
          </a:prstGeom>
        </p:spPr>
      </p:pic>
      <p:pic>
        <p:nvPicPr>
          <p:cNvPr id="6" name="Content Placeholder 11"/>
          <p:cNvPicPr>
            <a:picLocks noChangeAspect="1"/>
          </p:cNvPicPr>
          <p:nvPr/>
        </p:nvPicPr>
        <p:blipFill rotWithShape="1">
          <a:blip r:embed="rId4"/>
          <a:srcRect t="108" b="442"/>
          <a:stretch/>
        </p:blipFill>
        <p:spPr>
          <a:xfrm>
            <a:off x="5982455" y="292794"/>
            <a:ext cx="2698369" cy="21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6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349" y="2587456"/>
            <a:ext cx="5594475" cy="4754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Elio Motors Convention Center</a:t>
            </a:r>
            <a:endParaRPr lang="en-US" sz="3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384"/>
            <a:ext cx="8229600" cy="1252728"/>
          </a:xfrm>
        </p:spPr>
        <p:txBody>
          <a:bodyPr/>
          <a:lstStyle/>
          <a:p>
            <a:r>
              <a:rPr lang="en-US" dirty="0" smtClean="0"/>
              <a:t>NAMING RIGHTS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872067" y="3243230"/>
            <a:ext cx="7408333" cy="3106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Located in Tucson, Arizona</a:t>
            </a:r>
          </a:p>
          <a:p>
            <a:r>
              <a:rPr lang="en-US" dirty="0" smtClean="0"/>
              <a:t>Originally called the Tucson Convention Center</a:t>
            </a:r>
          </a:p>
          <a:p>
            <a:r>
              <a:rPr lang="en-US" dirty="0" smtClean="0"/>
              <a:t>Multi-purpose facility – three main areas</a:t>
            </a:r>
          </a:p>
          <a:p>
            <a:pPr lvl="1"/>
            <a:r>
              <a:rPr lang="en-US" dirty="0" smtClean="0"/>
              <a:t>Tucson Music Hall – </a:t>
            </a:r>
            <a:r>
              <a:rPr lang="en-US" dirty="0" smtClean="0">
                <a:solidFill>
                  <a:srgbClr val="FF0000"/>
                </a:solidFill>
              </a:rPr>
              <a:t>2,289 seats</a:t>
            </a:r>
          </a:p>
          <a:p>
            <a:pPr lvl="1"/>
            <a:r>
              <a:rPr lang="en-US" dirty="0" smtClean="0"/>
              <a:t>Leo Rich Theatre – </a:t>
            </a:r>
            <a:r>
              <a:rPr lang="en-US" dirty="0" smtClean="0">
                <a:solidFill>
                  <a:srgbClr val="FF0000"/>
                </a:solidFill>
              </a:rPr>
              <a:t>511 seats</a:t>
            </a:r>
          </a:p>
          <a:p>
            <a:pPr lvl="1"/>
            <a:r>
              <a:rPr lang="en-US" dirty="0" smtClean="0"/>
              <a:t>Tucson Arena – </a:t>
            </a:r>
            <a:r>
              <a:rPr lang="en-US" dirty="0" smtClean="0">
                <a:solidFill>
                  <a:srgbClr val="FF0000"/>
                </a:solidFill>
              </a:rPr>
              <a:t>4,988 seats</a:t>
            </a:r>
          </a:p>
          <a:p>
            <a:r>
              <a:rPr lang="en-US" dirty="0" smtClean="0"/>
              <a:t> Home to AZ Coyotes’ AHL affiliate, Tucson Roadrunners and University of Arizona Wildcats Ice Hockey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2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9753</TotalTime>
  <Words>818</Words>
  <Application>Microsoft Macintosh PowerPoint</Application>
  <PresentationFormat>On-screen Show (4:3)</PresentationFormat>
  <Paragraphs>119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Waveform</vt:lpstr>
      <vt:lpstr>Sponsorship, Naming rights and Endorsement deals</vt:lpstr>
      <vt:lpstr>About Elio</vt:lpstr>
      <vt:lpstr>PowerPoint Presentation</vt:lpstr>
      <vt:lpstr>Elio Motors target markets</vt:lpstr>
      <vt:lpstr>SPONSORSHIPS</vt:lpstr>
      <vt:lpstr>PowerPoint Presentation</vt:lpstr>
      <vt:lpstr>And the </vt:lpstr>
      <vt:lpstr>PowerPoint Presentation</vt:lpstr>
      <vt:lpstr>NAMING RIGHTS</vt:lpstr>
      <vt:lpstr>PowerPoint Presentation</vt:lpstr>
      <vt:lpstr>NAMING RIGHTS – Why</vt:lpstr>
      <vt:lpstr>CELEBRITY ENDORSEMENT</vt:lpstr>
      <vt:lpstr>and Corey Seager</vt:lpstr>
      <vt:lpstr>and Corey Seager</vt:lpstr>
      <vt:lpstr>and Corey Seager</vt:lpstr>
      <vt:lpstr>and Corey Seager</vt:lpstr>
      <vt:lpstr>PowerPoint Presentation</vt:lpstr>
    </vt:vector>
  </TitlesOfParts>
  <Company>Casey McGaw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Sponsorship, Naming rights and Endorsement deals</dc:title>
  <dc:creator>Casey McGaw</dc:creator>
  <cp:lastModifiedBy>Casey McGaw</cp:lastModifiedBy>
  <cp:revision>71</cp:revision>
  <dcterms:created xsi:type="dcterms:W3CDTF">2016-11-21T23:00:04Z</dcterms:created>
  <dcterms:modified xsi:type="dcterms:W3CDTF">2016-11-28T22:58:29Z</dcterms:modified>
</cp:coreProperties>
</file>